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9" r:id="rId2"/>
    <p:sldMasterId id="2147483711" r:id="rId3"/>
  </p:sldMasterIdLst>
  <p:notesMasterIdLst>
    <p:notesMasterId r:id="rId21"/>
  </p:notesMasterIdLst>
  <p:handoutMasterIdLst>
    <p:handoutMasterId r:id="rId22"/>
  </p:handoutMasterIdLst>
  <p:sldIdLst>
    <p:sldId id="256" r:id="rId4"/>
    <p:sldId id="431" r:id="rId5"/>
    <p:sldId id="432" r:id="rId6"/>
    <p:sldId id="433" r:id="rId7"/>
    <p:sldId id="434" r:id="rId8"/>
    <p:sldId id="435" r:id="rId9"/>
    <p:sldId id="436" r:id="rId10"/>
    <p:sldId id="393" r:id="rId11"/>
    <p:sldId id="394" r:id="rId12"/>
    <p:sldId id="424" r:id="rId13"/>
    <p:sldId id="425" r:id="rId14"/>
    <p:sldId id="426" r:id="rId15"/>
    <p:sldId id="427" r:id="rId16"/>
    <p:sldId id="428" r:id="rId17"/>
    <p:sldId id="429" r:id="rId18"/>
    <p:sldId id="417" r:id="rId19"/>
    <p:sldId id="43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333CC"/>
    <a:srgbClr val="000066"/>
    <a:srgbClr val="0000FF"/>
    <a:srgbClr val="FFFF00"/>
    <a:srgbClr val="FFFF99"/>
    <a:srgbClr val="FF0066"/>
    <a:srgbClr val="CCFF66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10"/>
      </p:cViewPr>
      <p:guideLst>
        <p:guide orient="horz" pos="21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fld id="{34E0198E-06E7-4C45-A94D-C8DC34411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Times New Roman"/>
              </a:defRPr>
            </a:lvl1pPr>
          </a:lstStyle>
          <a:p>
            <a:pPr>
              <a:defRPr/>
            </a:pPr>
            <a:fld id="{75F170EA-CA4B-4F53-A440-85903C420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589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749B4-C0AF-4B11-AD68-A17CC4BED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D0A-8CD3-4032-83E0-9EA75F71A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972300" y="274638"/>
            <a:ext cx="2170113" cy="6507162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62700" cy="65071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88679-B7E3-4A31-B06B-C27592885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7274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274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B5A2CDF9-0126-4708-8E73-27451C1069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CD7870DD-1351-4C7D-B123-C197B575F4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105239E3-9EBE-4CA4-8773-868BE9BF16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4AF4D658-0F36-4A03-97E0-2901B35C6F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5C8EFE66-F03A-4E69-B20B-8E98C739EE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E99FB481-6136-4D80-9CCF-189F15476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63DAE65F-7627-4812-BFC6-5DADA73FA3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0CAF6DB9-1019-4664-B1B1-B24D6B7008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EFC5-BBF2-4A9C-9869-EB1F37572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53B80C60-DA92-48EF-A484-09EDBD1F24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BE5859C9-0A5D-44CC-900C-81FEFADFD1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BC381AC7-D8AC-4C21-9311-2D7F90D312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7274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274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139DE9BA-6DBA-4C00-965C-B37E3A5BBB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D6A29D5F-4295-4D7D-9CEA-6EE5B8493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F27971CB-4F57-4094-A1B4-FFE2BEF0D2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2D682C47-7829-4315-9FC9-9D6CBA2BB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29546DB1-4EAC-4A50-A278-4FB01CEF9B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28945BE1-9F5C-4463-9321-E8E2DD213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6E10AA5A-D175-4269-87C9-F86930E9EB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62AF4-42C4-4A83-8A7C-04D4F1AC2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AD97AE1D-7EB9-4CEE-A67A-31B201761E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A45EBACB-B095-41E8-BE89-48690C0319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96CE4D8E-38B3-4FC2-84FF-45C92C95BD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i="1">
                <a:latin typeface="Times New Roman" charset="0"/>
              </a:defRPr>
            </a:lvl1pPr>
          </a:lstStyle>
          <a:p>
            <a:pPr>
              <a:defRPr/>
            </a:pPr>
            <a:fld id="{3AD57170-20F0-4759-B799-E9E1B8FC5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066800" y="304800"/>
            <a:ext cx="3960813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180013" y="304800"/>
            <a:ext cx="39624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F363-8117-4469-AD4E-F182C108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E173-3415-41B8-A5F2-3B8E14450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E6A95-54C3-493F-80AE-FCC73BCB2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3E32-61B4-423C-95C7-2512F4688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B00B5-E8E6-4A52-B244-22D6462E3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FA2D2-8E73-41EC-8B15-13EDB449B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i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i="0">
                <a:latin typeface="Times New Roman"/>
              </a:defRPr>
            </a:lvl1pPr>
          </a:lstStyle>
          <a:p>
            <a:pPr>
              <a:defRPr/>
            </a:pPr>
            <a:fld id="{78AA1834-B050-440B-B831-A75CF8CD2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36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103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rgbClr val="3333FF"/>
                </a:gs>
                <a:gs pos="50000">
                  <a:srgbClr val="000000"/>
                </a:gs>
                <a:gs pos="100000">
                  <a:srgbClr val="3333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IQ"/>
            </a:p>
          </p:txBody>
        </p:sp>
        <p:grpSp>
          <p:nvGrpSpPr>
            <p:cNvPr id="1032" name="Group 35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1033" name="Rectangle 6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4" name="Rectangle 7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5" name="Rectangle 8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6" name="Rectangle 9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7" name="Rectangle 10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8" name="Rectangle 11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39" name="Rectangle 12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0" name="Rectangle 13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1" name="Rectangle 14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2" name="Rectangle 15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3" name="Rectangle 16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4" name="Rectangle 17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5" name="Rectangle 18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6" name="Rectangle 19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7" name="Rectangle 20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8" name="Rectangle 21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49" name="Rectangle 22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0" name="Rectangle 23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1" name="Rectangle 24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2" name="Rectangle 25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3" name="Rectangle 26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4" name="Rectangle 27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5" name="Rectangle 28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6" name="Rectangle 29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7" name="Rectangle 30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8" name="Rectangle 31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59" name="Rectangle 32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1060" name="Rectangle 33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  <p:sp>
            <p:nvSpPr>
              <p:cNvPr id="2" name="Rectangle 34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IQ"/>
              </a:p>
            </p:txBody>
          </p:sp>
        </p:grpSp>
      </p:grpSp>
      <p:sp>
        <p:nvSpPr>
          <p:cNvPr id="1061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304800"/>
            <a:ext cx="8075613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u"/>
        <a:defRPr sz="28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F"/>
        <a:defRPr sz="24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1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3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5134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6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38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0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4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46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0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3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5155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5164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17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7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7172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17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A56BC23B-FB72-49D4-AB43-71C35B7E89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8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8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5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615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69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9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69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6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0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0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17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-IQ"/>
            </a:p>
          </p:txBody>
        </p:sp>
        <p:sp>
          <p:nvSpPr>
            <p:cNvPr id="7171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171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sz="1800" i="0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618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172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7172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sz="1800" i="0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7172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7172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72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A40D155-E201-4601-8288-6137F8361A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ransition>
    <p:pull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IQ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950" y="76200"/>
            <a:ext cx="8577263" cy="6705600"/>
          </a:xfrm>
        </p:spPr>
        <p:txBody>
          <a:bodyPr/>
          <a:lstStyle/>
          <a:p>
            <a:pPr algn="ctr">
              <a:buFont typeface="Monotype Sorts" pitchFamily="2" charset="2"/>
              <a:buNone/>
              <a:defRPr/>
            </a:pPr>
            <a:endParaRPr lang="en-US" dirty="0" smtClean="0"/>
          </a:p>
          <a:p>
            <a:pPr algn="ctr">
              <a:buFont typeface="Monotype Sorts" pitchFamily="2" charset="2"/>
              <a:buNone/>
              <a:defRPr/>
            </a:pPr>
            <a:endParaRPr lang="en-US" sz="4000" b="1" u="sng" dirty="0" smtClean="0">
              <a:solidFill>
                <a:schemeClr val="tx2"/>
              </a:solidFill>
            </a:endParaRPr>
          </a:p>
          <a:p>
            <a:pPr algn="ctr">
              <a:buNone/>
              <a:defRPr/>
            </a:pPr>
            <a:endParaRPr lang="en-US" sz="5400" b="1" dirty="0" smtClean="0">
              <a:solidFill>
                <a:srgbClr val="FF0000"/>
              </a:solidFill>
            </a:endParaRPr>
          </a:p>
          <a:p>
            <a:pPr algn="ctr">
              <a:buNone/>
              <a:defRPr/>
            </a:pPr>
            <a:r>
              <a:rPr lang="en-US" sz="5400" b="1" smtClean="0">
                <a:solidFill>
                  <a:srgbClr val="FF0000"/>
                </a:solidFill>
              </a:rPr>
              <a:t>Microbial </a:t>
            </a:r>
            <a:r>
              <a:rPr lang="en-US" sz="5400" b="1" dirty="0" smtClean="0">
                <a:solidFill>
                  <a:srgbClr val="FF0000"/>
                </a:solidFill>
              </a:rPr>
              <a:t>Pathogenesis &amp; mechanisms</a:t>
            </a:r>
          </a:p>
          <a:p>
            <a:pPr algn="ctr">
              <a:buFont typeface="Monotype Sorts" pitchFamily="2" charset="2"/>
              <a:buNone/>
              <a:defRPr/>
            </a:pPr>
            <a:endParaRPr lang="en-US" sz="4000" b="1" dirty="0" smtClean="0">
              <a:solidFill>
                <a:schemeClr val="tx2"/>
              </a:solidFill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n-US" sz="4000" b="1" dirty="0" err="1"/>
              <a:t>prof.dr.ihsan</a:t>
            </a:r>
            <a:r>
              <a:rPr lang="en-US" sz="4000" b="1" dirty="0"/>
              <a:t> </a:t>
            </a:r>
            <a:r>
              <a:rPr lang="en-US" sz="4000" b="1" dirty="0" err="1"/>
              <a:t>edan</a:t>
            </a:r>
            <a:r>
              <a:rPr lang="en-US" sz="4000" b="1" dirty="0"/>
              <a:t> </a:t>
            </a:r>
            <a:r>
              <a:rPr lang="en-US" sz="4000" b="1" dirty="0" err="1"/>
              <a:t>alsaimary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400" b="1" dirty="0">
                <a:solidFill>
                  <a:schemeClr val="tx2"/>
                </a:solidFill>
              </a:rPr>
              <a:t>department of microbiology – college of medicine – university of </a:t>
            </a:r>
            <a:r>
              <a:rPr lang="en-US" sz="2400" b="1" dirty="0" err="1">
                <a:solidFill>
                  <a:schemeClr val="tx2"/>
                </a:solidFill>
              </a:rPr>
              <a:t>basrah</a:t>
            </a:r>
            <a:endParaRPr lang="en-US" sz="2400" b="1" dirty="0" smtClean="0">
              <a:solidFill>
                <a:schemeClr val="tx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0"/>
            <a:ext cx="8132763" cy="139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4"/>
          <p:cNvSpPr txBox="1">
            <a:spLocks noChangeArrowheads="1"/>
          </p:cNvSpPr>
          <p:nvPr/>
        </p:nvSpPr>
        <p:spPr bwMode="auto">
          <a:xfrm>
            <a:off x="7369175" y="6450013"/>
            <a:ext cx="154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Figure 14.7</a:t>
            </a:r>
          </a:p>
        </p:txBody>
      </p:sp>
      <p:pic>
        <p:nvPicPr>
          <p:cNvPr id="33795" name="Picture 5"/>
          <p:cNvPicPr>
            <a:picLocks noChangeAspect="1" noChangeArrowheads="1"/>
          </p:cNvPicPr>
          <p:nvPr/>
        </p:nvPicPr>
        <p:blipFill>
          <a:blip r:embed="rId2" cstate="print"/>
          <a:srcRect t="1295" b="5775"/>
          <a:stretch>
            <a:fillRect/>
          </a:stretch>
        </p:blipFill>
        <p:spPr bwMode="auto">
          <a:xfrm>
            <a:off x="357188" y="1071563"/>
            <a:ext cx="8535987" cy="546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06" name="Rectangle 6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Koch’s Postulates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0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 to Koch’s Postulates</a:t>
            </a:r>
          </a:p>
        </p:txBody>
      </p:sp>
      <p:sp>
        <p:nvSpPr>
          <p:cNvPr id="410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Koch’s postulates is not feasible in all cases</a:t>
            </a:r>
          </a:p>
          <a:p>
            <a:pPr lvl="1"/>
            <a:r>
              <a:rPr lang="en-US" dirty="0" smtClean="0"/>
              <a:t>Some pathogens can’t be cultured in the laboratory</a:t>
            </a:r>
          </a:p>
          <a:p>
            <a:pPr lvl="1"/>
            <a:r>
              <a:rPr lang="en-US" dirty="0" smtClean="0"/>
              <a:t>Some diseases are caused by a combination of pathogens and other cofactors</a:t>
            </a:r>
          </a:p>
          <a:p>
            <a:pPr lvl="1"/>
            <a:r>
              <a:rPr lang="en-US" dirty="0" smtClean="0"/>
              <a:t>Ethical considerations prevent applying Koch’s postulates to pathogens that require a human host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8" grpId="0" autoUpdateAnimBg="0"/>
      <p:bldP spid="410629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Virulence Factors of Infectious Disease</a:t>
            </a:r>
          </a:p>
        </p:txBody>
      </p:sp>
      <p:sp>
        <p:nvSpPr>
          <p:cNvPr id="411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675" y="914400"/>
            <a:ext cx="8489950" cy="4422775"/>
          </a:xfrm>
        </p:spPr>
        <p:txBody>
          <a:bodyPr/>
          <a:lstStyle/>
          <a:p>
            <a:pPr eaLnBrk="1" hangingPunct="1"/>
            <a:r>
              <a:rPr lang="en-US" b="1" smtClean="0"/>
              <a:t>Pathogenicity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– </a:t>
            </a:r>
            <a:r>
              <a:rPr lang="en-US" smtClean="0"/>
              <a:t>ability of a microorganism to cause disease</a:t>
            </a:r>
          </a:p>
          <a:p>
            <a:pPr eaLnBrk="1" hangingPunct="1"/>
            <a:r>
              <a:rPr lang="en-US" b="1" smtClean="0"/>
              <a:t>Virulence</a:t>
            </a:r>
            <a:r>
              <a:rPr lang="en-US" smtClean="0"/>
              <a:t> </a:t>
            </a:r>
            <a:r>
              <a:rPr lang="en-US" smtClean="0">
                <a:cs typeface="Times New Roman" pitchFamily="18" charset="0"/>
              </a:rPr>
              <a:t>– </a:t>
            </a:r>
            <a:r>
              <a:rPr lang="en-US" smtClean="0"/>
              <a:t>degree of pathogenicity</a:t>
            </a:r>
          </a:p>
          <a:p>
            <a:pPr lvl="1" eaLnBrk="1" hangingPunct="1"/>
            <a:r>
              <a:rPr lang="en-US" sz="3200" smtClean="0"/>
              <a:t>Virulence factors contribute to an organisms virulence</a:t>
            </a:r>
          </a:p>
          <a:p>
            <a:pPr lvl="2" eaLnBrk="1" hangingPunct="1"/>
            <a:r>
              <a:rPr lang="en-US" sz="3200" smtClean="0"/>
              <a:t>Adhesion factors</a:t>
            </a:r>
          </a:p>
          <a:p>
            <a:pPr lvl="2" eaLnBrk="1" hangingPunct="1"/>
            <a:r>
              <a:rPr lang="en-US" sz="3200" smtClean="0"/>
              <a:t>Biofilms</a:t>
            </a:r>
          </a:p>
          <a:p>
            <a:pPr lvl="2" eaLnBrk="1" hangingPunct="1"/>
            <a:r>
              <a:rPr lang="en-US" sz="3200" smtClean="0"/>
              <a:t>Extracellular enzymes</a:t>
            </a:r>
          </a:p>
          <a:p>
            <a:pPr lvl="2" eaLnBrk="1" hangingPunct="1"/>
            <a:r>
              <a:rPr lang="en-US" sz="3200" smtClean="0"/>
              <a:t>Toxins</a:t>
            </a:r>
          </a:p>
          <a:p>
            <a:pPr lvl="2" eaLnBrk="1" hangingPunct="1"/>
            <a:r>
              <a:rPr lang="en-US" sz="3200" smtClean="0"/>
              <a:t>Antiphagocytic factors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 autoUpdateAnimBg="0"/>
      <p:bldP spid="411653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Extracellular Enzymes</a:t>
            </a:r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Enzymes secreted by the pathogen</a:t>
            </a:r>
          </a:p>
          <a:p>
            <a:pPr eaLnBrk="1" hangingPunct="1"/>
            <a:r>
              <a:rPr lang="en-US" smtClean="0"/>
              <a:t>Dissolve structural chemicals in the body</a:t>
            </a:r>
          </a:p>
          <a:p>
            <a:pPr eaLnBrk="1" hangingPunct="1"/>
            <a:r>
              <a:rPr lang="en-US" smtClean="0"/>
              <a:t>Help pathogen maintain infection, invade further, and avoid body defenses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 autoUpdateAnimBg="0"/>
      <p:bldP spid="412677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700" name="Rectangle 4"/>
          <p:cNvSpPr>
            <a:spLocks noGrp="1" noChangeArrowheads="1"/>
          </p:cNvSpPr>
          <p:nvPr>
            <p:ph type="title"/>
          </p:nvPr>
        </p:nvSpPr>
        <p:spPr>
          <a:xfrm>
            <a:off x="5715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Toxins</a:t>
            </a:r>
          </a:p>
        </p:txBody>
      </p:sp>
      <p:sp>
        <p:nvSpPr>
          <p:cNvPr id="4137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0675" y="914400"/>
            <a:ext cx="8489950" cy="3365500"/>
          </a:xfrm>
        </p:spPr>
        <p:txBody>
          <a:bodyPr/>
          <a:lstStyle/>
          <a:p>
            <a:pPr eaLnBrk="1" hangingPunct="1"/>
            <a:r>
              <a:rPr lang="en-US" smtClean="0"/>
              <a:t>Chemicals that harm tissues or trigger host immune responses that cause damage</a:t>
            </a:r>
          </a:p>
          <a:p>
            <a:pPr eaLnBrk="1" hangingPunct="1"/>
            <a:r>
              <a:rPr lang="en-US" b="1" smtClean="0"/>
              <a:t>Toxemia</a:t>
            </a:r>
            <a:r>
              <a:rPr lang="en-US" smtClean="0"/>
              <a:t> refers to toxins in the bloodstream that are carried beyond the site of infection</a:t>
            </a:r>
          </a:p>
          <a:p>
            <a:pPr eaLnBrk="1" hangingPunct="1"/>
            <a:r>
              <a:rPr lang="en-US" smtClean="0"/>
              <a:t>Two types</a:t>
            </a:r>
          </a:p>
          <a:p>
            <a:pPr lvl="1" eaLnBrk="1" hangingPunct="1"/>
            <a:r>
              <a:rPr lang="en-US" smtClean="0"/>
              <a:t>Exotoxins</a:t>
            </a:r>
          </a:p>
          <a:p>
            <a:pPr lvl="1" eaLnBrk="1" hangingPunct="1"/>
            <a:r>
              <a:rPr lang="en-US" smtClean="0"/>
              <a:t>Endotoxins</a:t>
            </a:r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  <p:bldP spid="41370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214313"/>
            <a:ext cx="9144000" cy="996950"/>
          </a:xfrm>
        </p:spPr>
        <p:txBody>
          <a:bodyPr/>
          <a:lstStyle/>
          <a:p>
            <a:pPr eaLnBrk="1" hangingPunct="1"/>
            <a:r>
              <a:rPr lang="en-US" smtClean="0"/>
              <a:t>A Comparison of Bacterial Exotoxins and Endotoxins</a:t>
            </a:r>
          </a:p>
        </p:txBody>
      </p:sp>
      <p:sp>
        <p:nvSpPr>
          <p:cNvPr id="38915" name="Text Box 9"/>
          <p:cNvSpPr txBox="1">
            <a:spLocks noChangeArrowheads="1"/>
          </p:cNvSpPr>
          <p:nvPr/>
        </p:nvSpPr>
        <p:spPr bwMode="auto">
          <a:xfrm>
            <a:off x="7369175" y="6450013"/>
            <a:ext cx="1546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Table 14.7</a:t>
            </a:r>
          </a:p>
        </p:txBody>
      </p:sp>
      <p:pic>
        <p:nvPicPr>
          <p:cNvPr id="38916" name="Picture 10"/>
          <p:cNvPicPr>
            <a:picLocks noChangeAspect="1" noChangeArrowheads="1"/>
          </p:cNvPicPr>
          <p:nvPr/>
        </p:nvPicPr>
        <p:blipFill>
          <a:blip r:embed="rId2" cstate="print"/>
          <a:srcRect t="2611" b="7573"/>
          <a:stretch>
            <a:fillRect/>
          </a:stretch>
        </p:blipFill>
        <p:spPr bwMode="auto">
          <a:xfrm>
            <a:off x="0" y="1357313"/>
            <a:ext cx="9144000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935912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Exotoxins</a:t>
            </a:r>
            <a:r>
              <a:rPr lang="cs-CZ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associated</a:t>
            </a:r>
            <a:r>
              <a:rPr lang="cs-CZ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with</a:t>
            </a:r>
            <a:r>
              <a:rPr lang="cs-CZ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diarrheal</a:t>
            </a:r>
            <a:r>
              <a:rPr lang="cs-CZ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diseases</a:t>
            </a:r>
            <a:endParaRPr lang="cs-CZ" sz="4800" b="1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569325" cy="411480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cs-CZ" i="1" dirty="0" smtClean="0">
                <a:cs typeface="Times New Roman" charset="0"/>
              </a:rPr>
              <a:t>Vibrio </a:t>
            </a:r>
            <a:r>
              <a:rPr lang="cs-CZ" i="1" dirty="0" err="1" smtClean="0">
                <a:cs typeface="Times New Roman" charset="0"/>
              </a:rPr>
              <a:t>cholerae</a:t>
            </a:r>
            <a:r>
              <a:rPr lang="cs-CZ" dirty="0" smtClean="0">
                <a:cs typeface="Times New Roman" charset="0"/>
              </a:rPr>
              <a:t> toxin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cs-CZ" i="1" dirty="0" err="1" smtClean="0">
                <a:cs typeface="Times New Roman" charset="0"/>
              </a:rPr>
              <a:t>Staphylococcus</a:t>
            </a:r>
            <a:r>
              <a:rPr lang="cs-CZ" i="1" dirty="0" smtClean="0">
                <a:cs typeface="Times New Roman" charset="0"/>
              </a:rPr>
              <a:t> aureus</a:t>
            </a:r>
            <a:r>
              <a:rPr lang="cs-CZ" dirty="0" smtClean="0">
                <a:cs typeface="Times New Roman" charset="0"/>
              </a:rPr>
              <a:t> enterotoxin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cs-CZ" dirty="0" err="1" smtClean="0">
                <a:cs typeface="Times New Roman" charset="0"/>
              </a:rPr>
              <a:t>Other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enterotoxins</a:t>
            </a:r>
            <a:r>
              <a:rPr lang="cs-CZ" dirty="0" smtClean="0">
                <a:cs typeface="Times New Roman" charset="0"/>
              </a:rPr>
              <a:t> - </a:t>
            </a:r>
            <a:r>
              <a:rPr lang="cs-CZ" dirty="0" err="1" smtClean="0">
                <a:cs typeface="Times New Roman" charset="0"/>
              </a:rPr>
              <a:t>enterotoxins</a:t>
            </a:r>
            <a:r>
              <a:rPr lang="cs-CZ" dirty="0" smtClean="0">
                <a:cs typeface="Times New Roman" charset="0"/>
              </a:rPr>
              <a:t> are </a:t>
            </a:r>
            <a:r>
              <a:rPr lang="cs-CZ" dirty="0" err="1" smtClean="0">
                <a:cs typeface="Times New Roman" charset="0"/>
              </a:rPr>
              <a:t>also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produced</a:t>
            </a:r>
            <a:r>
              <a:rPr lang="cs-CZ" dirty="0" smtClean="0">
                <a:cs typeface="Times New Roman" charset="0"/>
              </a:rPr>
              <a:t> by </a:t>
            </a:r>
            <a:r>
              <a:rPr lang="cs-CZ" dirty="0" err="1" smtClean="0">
                <a:cs typeface="Times New Roman" charset="0"/>
              </a:rPr>
              <a:t>some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strains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of</a:t>
            </a:r>
            <a:r>
              <a:rPr lang="cs-CZ" dirty="0" smtClean="0">
                <a:cs typeface="Times New Roman" charset="0"/>
              </a:rPr>
              <a:t>:</a:t>
            </a:r>
          </a:p>
          <a:p>
            <a:pPr lvl="1" algn="just" eaLnBrk="1" hangingPunct="1">
              <a:lnSpc>
                <a:spcPct val="110000"/>
              </a:lnSpc>
              <a:defRPr/>
            </a:pPr>
            <a:r>
              <a:rPr lang="cs-CZ" i="1" dirty="0" err="1" smtClean="0">
                <a:cs typeface="Times New Roman" charset="0"/>
              </a:rPr>
              <a:t>Yersinia</a:t>
            </a:r>
            <a:r>
              <a:rPr lang="cs-CZ" i="1" dirty="0" smtClean="0">
                <a:cs typeface="Times New Roman" charset="0"/>
              </a:rPr>
              <a:t> </a:t>
            </a:r>
            <a:r>
              <a:rPr lang="cs-CZ" i="1" dirty="0" err="1" smtClean="0">
                <a:cs typeface="Times New Roman" charset="0"/>
              </a:rPr>
              <a:t>en</a:t>
            </a:r>
            <a:r>
              <a:rPr lang="cs-CZ" i="1" dirty="0" err="1" smtClean="0"/>
              <a:t>t</a:t>
            </a:r>
            <a:r>
              <a:rPr lang="cs-CZ" i="1" dirty="0" err="1" smtClean="0">
                <a:cs typeface="Times New Roman" charset="0"/>
              </a:rPr>
              <a:t>erocolitica</a:t>
            </a:r>
            <a:endParaRPr lang="cs-CZ" i="1" dirty="0" smtClean="0">
              <a:cs typeface="Times New Roman" charset="0"/>
            </a:endParaRPr>
          </a:p>
          <a:p>
            <a:pPr lvl="1" algn="just" eaLnBrk="1" hangingPunct="1">
              <a:lnSpc>
                <a:spcPct val="110000"/>
              </a:lnSpc>
              <a:defRPr/>
            </a:pPr>
            <a:r>
              <a:rPr lang="cs-CZ" i="1" dirty="0" smtClean="0">
                <a:cs typeface="Times New Roman" charset="0"/>
              </a:rPr>
              <a:t>Vibrio </a:t>
            </a:r>
            <a:r>
              <a:rPr lang="cs-CZ" i="1" dirty="0" err="1" smtClean="0">
                <a:cs typeface="Times New Roman" charset="0"/>
              </a:rPr>
              <a:t>parahaemolyticus</a:t>
            </a:r>
            <a:endParaRPr lang="cs-CZ" i="1" dirty="0" smtClean="0">
              <a:cs typeface="Times New Roman" charset="0"/>
            </a:endParaRPr>
          </a:p>
          <a:p>
            <a:pPr lvl="1" algn="just" eaLnBrk="1" hangingPunct="1">
              <a:lnSpc>
                <a:spcPct val="110000"/>
              </a:lnSpc>
              <a:defRPr/>
            </a:pPr>
            <a:r>
              <a:rPr lang="cs-CZ" i="1" dirty="0" err="1" smtClean="0"/>
              <a:t>Aeromonas</a:t>
            </a:r>
            <a:r>
              <a:rPr lang="cs-CZ" i="1" dirty="0" smtClean="0"/>
              <a:t> species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cs-CZ" i="1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Antiphagocytic Factors</a:t>
            </a:r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Certain factors prevent phagocytosis by the host’s phagocytic cells</a:t>
            </a:r>
          </a:p>
          <a:p>
            <a:pPr lvl="1" eaLnBrk="1" hangingPunct="1"/>
            <a:r>
              <a:rPr lang="en-US" sz="2400" smtClean="0"/>
              <a:t>Bacterial capsule </a:t>
            </a:r>
          </a:p>
          <a:p>
            <a:pPr lvl="2" eaLnBrk="1" hangingPunct="1"/>
            <a:r>
              <a:rPr lang="en-US" sz="2400" smtClean="0"/>
              <a:t>Often composed of chemicals found in the body and not recognized as foreign</a:t>
            </a:r>
          </a:p>
          <a:p>
            <a:pPr lvl="2" eaLnBrk="1" hangingPunct="1"/>
            <a:r>
              <a:rPr lang="en-US" sz="2400" smtClean="0"/>
              <a:t>Can be slippery making it difficult for phagocytes to engulf the bacteria</a:t>
            </a:r>
          </a:p>
          <a:p>
            <a:pPr lvl="1" eaLnBrk="1" hangingPunct="1"/>
            <a:r>
              <a:rPr lang="en-US" sz="2400" smtClean="0"/>
              <a:t>Antiphagocytic chemicals</a:t>
            </a:r>
          </a:p>
          <a:p>
            <a:pPr lvl="2" eaLnBrk="1" hangingPunct="1"/>
            <a:r>
              <a:rPr lang="en-US" sz="2400" smtClean="0"/>
              <a:t>Some prevent fusion of lysosome and phagocytic vesicles</a:t>
            </a:r>
          </a:p>
          <a:p>
            <a:pPr lvl="2" eaLnBrk="1" hangingPunct="1"/>
            <a:r>
              <a:rPr lang="en-US" sz="2400" smtClean="0"/>
              <a:t>Leukocidins directly destroy phagocytic white blood cells</a:t>
            </a:r>
            <a:endParaRPr lang="en-US" sz="2400" smtClean="0">
              <a:sym typeface="Symbol" pitchFamily="18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 autoUpdateAnimBg="0"/>
      <p:bldP spid="415749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43925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Basic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terms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frequently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used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in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describing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aspects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of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pathogenesis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:</a:t>
            </a:r>
            <a:endParaRPr lang="cs-CZ" sz="480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85225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800" b="1" i="1" dirty="0" err="1" smtClean="0">
                <a:cs typeface="Times New Roman" charset="0"/>
              </a:rPr>
              <a:t>Pathogenicity</a:t>
            </a:r>
            <a:r>
              <a:rPr lang="cs-CZ" sz="2800" b="1" dirty="0" smtClean="0">
                <a:cs typeface="Times New Roman" charset="0"/>
              </a:rPr>
              <a:t>:</a:t>
            </a:r>
            <a:r>
              <a:rPr lang="cs-CZ" sz="2800" dirty="0" smtClean="0">
                <a:cs typeface="Times New Roman" charset="0"/>
              </a:rPr>
              <a:t>	</a:t>
            </a:r>
            <a:endParaRPr lang="cs-CZ" sz="2800" dirty="0" smtClean="0"/>
          </a:p>
          <a:p>
            <a:pPr lvl="1" algn="just" eaLnBrk="1" hangingPunct="1">
              <a:defRPr/>
            </a:pP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ability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an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infectious</a:t>
            </a:r>
            <a:r>
              <a:rPr lang="cs-CZ" sz="2400" dirty="0" smtClean="0">
                <a:cs typeface="Times New Roman" charset="0"/>
              </a:rPr>
              <a:t> agent to cause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.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cs-CZ" sz="1600" i="1" dirty="0" smtClean="0">
              <a:cs typeface="Times New Roman" charset="0"/>
            </a:endParaRPr>
          </a:p>
          <a:p>
            <a:pPr algn="just" eaLnBrk="1" hangingPunct="1">
              <a:defRPr/>
            </a:pPr>
            <a:r>
              <a:rPr lang="cs-CZ" sz="2800" b="1" i="1" dirty="0" smtClean="0">
                <a:cs typeface="Times New Roman" charset="0"/>
              </a:rPr>
              <a:t>Virulence</a:t>
            </a:r>
            <a:r>
              <a:rPr lang="cs-CZ" sz="2800" b="1" dirty="0" smtClean="0">
                <a:cs typeface="Times New Roman" charset="0"/>
              </a:rPr>
              <a:t>:</a:t>
            </a:r>
            <a:r>
              <a:rPr lang="cs-CZ" sz="2800" dirty="0" smtClean="0">
                <a:cs typeface="Times New Roman" charset="0"/>
              </a:rPr>
              <a:t>		</a:t>
            </a:r>
            <a:endParaRPr lang="cs-CZ" sz="2800" dirty="0" smtClean="0"/>
          </a:p>
          <a:p>
            <a:pPr lvl="1" algn="just" eaLnBrk="1" hangingPunct="1">
              <a:defRPr/>
            </a:pP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quantitative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ability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an</a:t>
            </a:r>
            <a:r>
              <a:rPr lang="cs-CZ" sz="2400" dirty="0" smtClean="0">
                <a:cs typeface="Times New Roman" charset="0"/>
              </a:rPr>
              <a:t> agent to cause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.</a:t>
            </a:r>
            <a:r>
              <a:rPr lang="cs-CZ" sz="2400" dirty="0" smtClean="0"/>
              <a:t> </a:t>
            </a:r>
          </a:p>
          <a:p>
            <a:pPr lvl="1" algn="just" eaLnBrk="1" hangingPunct="1">
              <a:defRPr/>
            </a:pPr>
            <a:r>
              <a:rPr lang="cs-CZ" sz="2400" dirty="0" err="1" smtClean="0">
                <a:cs typeface="Times New Roman" charset="0"/>
              </a:rPr>
              <a:t>Virulent</a:t>
            </a:r>
            <a:r>
              <a:rPr lang="cs-CZ" sz="2400" dirty="0" smtClean="0"/>
              <a:t> </a:t>
            </a:r>
            <a:r>
              <a:rPr lang="cs-CZ" sz="2400" dirty="0" err="1" smtClean="0">
                <a:cs typeface="Times New Roman" charset="0"/>
              </a:rPr>
              <a:t>agents</a:t>
            </a:r>
            <a:r>
              <a:rPr lang="cs-CZ" sz="2400" dirty="0" smtClean="0">
                <a:cs typeface="Times New Roman" charset="0"/>
              </a:rPr>
              <a:t> cause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when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introduced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into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host in </a:t>
            </a:r>
            <a:r>
              <a:rPr lang="cs-CZ" sz="2400" dirty="0" err="1" smtClean="0">
                <a:cs typeface="Times New Roman" charset="0"/>
              </a:rPr>
              <a:t>small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numbers</a:t>
            </a:r>
            <a:r>
              <a:rPr lang="cs-CZ" sz="2400" dirty="0" smtClean="0">
                <a:cs typeface="Times New Roman" charset="0"/>
              </a:rPr>
              <a:t>. </a:t>
            </a:r>
            <a:endParaRPr lang="cs-CZ" sz="2400" dirty="0" smtClean="0"/>
          </a:p>
          <a:p>
            <a:pPr lvl="1" algn="just" eaLnBrk="1" hangingPunct="1">
              <a:defRPr/>
            </a:pPr>
            <a:r>
              <a:rPr lang="cs-CZ" sz="2400" dirty="0" smtClean="0">
                <a:cs typeface="Times New Roman" charset="0"/>
              </a:rPr>
              <a:t>Virulence </a:t>
            </a:r>
            <a:r>
              <a:rPr lang="cs-CZ" sz="2400" dirty="0" err="1" smtClean="0">
                <a:cs typeface="Times New Roman" charset="0"/>
              </a:rPr>
              <a:t>involves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invasiveness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and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toxigenicity</a:t>
            </a:r>
            <a:r>
              <a:rPr lang="cs-CZ" sz="2400" dirty="0" smtClean="0">
                <a:cs typeface="Times New Roman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243888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Basic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terms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frequently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used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in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describing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aspects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of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pathogenesis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:</a:t>
            </a:r>
            <a:endParaRPr lang="cs-CZ" sz="4800" dirty="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b="1" i="1" dirty="0" err="1" smtClean="0">
                <a:cs typeface="Times New Roman" charset="0"/>
              </a:rPr>
              <a:t>Toxigenicity</a:t>
            </a:r>
            <a:r>
              <a:rPr lang="cs-CZ" b="1" dirty="0" smtClean="0">
                <a:cs typeface="Times New Roman" charset="0"/>
              </a:rPr>
              <a:t>:	</a:t>
            </a:r>
            <a:endParaRPr lang="cs-CZ" b="1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dirty="0" err="1" smtClean="0">
                <a:cs typeface="Times New Roman" charset="0"/>
              </a:rPr>
              <a:t>The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ability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of</a:t>
            </a:r>
            <a:r>
              <a:rPr lang="cs-CZ" dirty="0" smtClean="0">
                <a:cs typeface="Times New Roman" charset="0"/>
              </a:rPr>
              <a:t> a </a:t>
            </a:r>
            <a:r>
              <a:rPr lang="cs-CZ" dirty="0" err="1" smtClean="0">
                <a:cs typeface="Times New Roman" charset="0"/>
              </a:rPr>
              <a:t>microorganism</a:t>
            </a:r>
            <a:r>
              <a:rPr lang="cs-CZ" dirty="0" smtClean="0">
                <a:cs typeface="Times New Roman" charset="0"/>
              </a:rPr>
              <a:t> to </a:t>
            </a:r>
            <a:r>
              <a:rPr lang="cs-CZ" dirty="0" err="1" smtClean="0">
                <a:cs typeface="Times New Roman" charset="0"/>
              </a:rPr>
              <a:t>produce</a:t>
            </a:r>
            <a:r>
              <a:rPr lang="cs-CZ" dirty="0" smtClean="0">
                <a:cs typeface="Times New Roman" charset="0"/>
              </a:rPr>
              <a:t> a toxin </a:t>
            </a:r>
            <a:r>
              <a:rPr lang="cs-CZ" dirty="0" err="1" smtClean="0">
                <a:cs typeface="Times New Roman" charset="0"/>
              </a:rPr>
              <a:t>that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contributes</a:t>
            </a:r>
            <a:r>
              <a:rPr lang="cs-CZ" dirty="0" smtClean="0">
                <a:cs typeface="Times New Roman" charset="0"/>
              </a:rPr>
              <a:t> to </a:t>
            </a:r>
            <a:r>
              <a:rPr lang="cs-CZ" dirty="0" err="1" smtClean="0">
                <a:cs typeface="Times New Roman" charset="0"/>
              </a:rPr>
              <a:t>the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development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of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disease</a:t>
            </a:r>
            <a:r>
              <a:rPr lang="cs-CZ" dirty="0" smtClean="0">
                <a:cs typeface="Times New Roman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i="1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b="1" i="1" dirty="0" err="1" smtClean="0">
                <a:cs typeface="Times New Roman" charset="0"/>
              </a:rPr>
              <a:t>Invasion</a:t>
            </a:r>
            <a:r>
              <a:rPr lang="cs-CZ" b="1" dirty="0" smtClean="0">
                <a:cs typeface="Times New Roman" charset="0"/>
              </a:rPr>
              <a:t>:</a:t>
            </a:r>
            <a:r>
              <a:rPr lang="cs-CZ" dirty="0" smtClean="0">
                <a:cs typeface="Times New Roman" charset="0"/>
              </a:rPr>
              <a:t>		</a:t>
            </a:r>
            <a:endParaRPr lang="cs-CZ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dirty="0" err="1" smtClean="0">
                <a:cs typeface="Times New Roman" charset="0"/>
              </a:rPr>
              <a:t>The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process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whereby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bacteria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parasites</a:t>
            </a:r>
            <a:r>
              <a:rPr lang="cs-CZ" dirty="0" smtClean="0">
                <a:cs typeface="Times New Roman" charset="0"/>
              </a:rPr>
              <a:t>, </a:t>
            </a:r>
            <a:r>
              <a:rPr lang="cs-CZ" dirty="0" err="1" smtClean="0">
                <a:cs typeface="Times New Roman" charset="0"/>
              </a:rPr>
              <a:t>fungi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and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viruses</a:t>
            </a:r>
            <a:r>
              <a:rPr lang="cs-CZ" dirty="0" smtClean="0">
                <a:cs typeface="Times New Roman" charset="0"/>
              </a:rPr>
              <a:t>	enter </a:t>
            </a:r>
            <a:r>
              <a:rPr lang="cs-CZ" dirty="0" err="1" smtClean="0">
                <a:cs typeface="Times New Roman" charset="0"/>
              </a:rPr>
              <a:t>the</a:t>
            </a:r>
            <a:r>
              <a:rPr lang="cs-CZ" dirty="0" smtClean="0">
                <a:cs typeface="Times New Roman" charset="0"/>
              </a:rPr>
              <a:t> host </a:t>
            </a:r>
            <a:r>
              <a:rPr lang="cs-CZ" dirty="0" err="1" smtClean="0">
                <a:cs typeface="Times New Roman" charset="0"/>
              </a:rPr>
              <a:t>cells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or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tissues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and</a:t>
            </a:r>
            <a:r>
              <a:rPr lang="cs-CZ" dirty="0" smtClean="0">
                <a:cs typeface="Times New Roman" charset="0"/>
              </a:rPr>
              <a:t> </a:t>
            </a:r>
            <a:r>
              <a:rPr lang="cs-CZ" dirty="0" err="1" smtClean="0">
                <a:cs typeface="Times New Roman" charset="0"/>
              </a:rPr>
              <a:t>spread</a:t>
            </a:r>
            <a:r>
              <a:rPr lang="cs-CZ" dirty="0" smtClean="0">
                <a:cs typeface="Times New Roman" charset="0"/>
              </a:rPr>
              <a:t> in </a:t>
            </a:r>
            <a:r>
              <a:rPr lang="cs-CZ" dirty="0" err="1" smtClean="0">
                <a:cs typeface="Times New Roman" charset="0"/>
              </a:rPr>
              <a:t>the</a:t>
            </a:r>
            <a:r>
              <a:rPr lang="cs-CZ" dirty="0" smtClean="0">
                <a:cs typeface="Times New Roman" charset="0"/>
              </a:rPr>
              <a:t> body. </a:t>
            </a:r>
          </a:p>
          <a:p>
            <a:pPr lvl="1" algn="just" eaLnBrk="1" hangingPunct="1">
              <a:lnSpc>
                <a:spcPct val="90000"/>
              </a:lnSpc>
              <a:defRPr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72488" cy="1143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defRPr/>
            </a:pP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Basic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terms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frequently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used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in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describing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aspects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of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 </a:t>
            </a:r>
            <a:r>
              <a:rPr lang="cs-CZ" sz="3600" b="1" dirty="0" err="1" smtClean="0">
                <a:solidFill>
                  <a:srgbClr val="FF9933"/>
                </a:solidFill>
                <a:effectLst/>
                <a:cs typeface="Times New Roman" charset="0"/>
              </a:rPr>
              <a:t>pathogenesis</a:t>
            </a:r>
            <a:r>
              <a:rPr lang="cs-CZ" sz="3600" b="1" dirty="0" smtClean="0">
                <a:solidFill>
                  <a:srgbClr val="FF9933"/>
                </a:solidFill>
                <a:effectLst/>
                <a:cs typeface="Times New Roman" charset="0"/>
              </a:rPr>
              <a:t>:</a:t>
            </a:r>
            <a:endParaRPr lang="cs-CZ" sz="4800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b="1" i="1" dirty="0" err="1" smtClean="0">
                <a:cs typeface="Times New Roman" charset="0"/>
              </a:rPr>
              <a:t>Pathogen</a:t>
            </a:r>
            <a:r>
              <a:rPr lang="cs-CZ" sz="2800" b="1" dirty="0" smtClean="0">
                <a:cs typeface="Times New Roman" charset="0"/>
              </a:rPr>
              <a:t>:</a:t>
            </a:r>
            <a:r>
              <a:rPr lang="cs-CZ" sz="2800" dirty="0" smtClean="0">
                <a:cs typeface="Times New Roman" charset="0"/>
              </a:rPr>
              <a:t>		</a:t>
            </a:r>
            <a:endParaRPr lang="cs-CZ" sz="28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A </a:t>
            </a:r>
            <a:r>
              <a:rPr lang="cs-CZ" sz="2400" dirty="0" err="1" smtClean="0">
                <a:cs typeface="Times New Roman" charset="0"/>
              </a:rPr>
              <a:t>microorganism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capable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causing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800" i="1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b="1" i="1" dirty="0" smtClean="0">
                <a:cs typeface="Times New Roman" charset="0"/>
              </a:rPr>
              <a:t>Non-</a:t>
            </a:r>
            <a:r>
              <a:rPr lang="cs-CZ" sz="2800" b="1" i="1" dirty="0" err="1" smtClean="0">
                <a:cs typeface="Times New Roman" charset="0"/>
              </a:rPr>
              <a:t>pathogen</a:t>
            </a:r>
            <a:r>
              <a:rPr lang="cs-CZ" sz="2800" b="1" dirty="0" smtClean="0">
                <a:cs typeface="Times New Roman" charset="0"/>
              </a:rPr>
              <a:t>:</a:t>
            </a:r>
            <a:endParaRPr lang="cs-CZ" sz="2800" b="1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400" dirty="0" smtClean="0">
                <a:cs typeface="Times New Roman" charset="0"/>
              </a:rPr>
              <a:t>A </a:t>
            </a:r>
            <a:r>
              <a:rPr lang="cs-CZ" sz="2400" dirty="0" err="1" smtClean="0">
                <a:cs typeface="Times New Roman" charset="0"/>
              </a:rPr>
              <a:t>microorganism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that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does</a:t>
            </a:r>
            <a:r>
              <a:rPr lang="cs-CZ" sz="2400" dirty="0" smtClean="0">
                <a:cs typeface="Times New Roman" charset="0"/>
              </a:rPr>
              <a:t> not cause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. </a:t>
            </a:r>
            <a:r>
              <a:rPr lang="cs-CZ" sz="2400" dirty="0" err="1" smtClean="0">
                <a:cs typeface="Times New Roman" charset="0"/>
              </a:rPr>
              <a:t>It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may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be</a:t>
            </a:r>
            <a:r>
              <a:rPr lang="cs-CZ" sz="2400" dirty="0" smtClean="0">
                <a:cs typeface="Times New Roman" charset="0"/>
              </a:rPr>
              <a:t> part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normal</a:t>
            </a:r>
            <a:r>
              <a:rPr lang="cs-CZ" sz="2400" dirty="0" smtClean="0">
                <a:cs typeface="Times New Roman" charset="0"/>
              </a:rPr>
              <a:t> flora.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800" i="1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b="1" i="1" dirty="0" err="1" smtClean="0">
                <a:cs typeface="Times New Roman" charset="0"/>
              </a:rPr>
              <a:t>Opportunistic</a:t>
            </a:r>
            <a:r>
              <a:rPr lang="cs-CZ" sz="2800" b="1" i="1" dirty="0" smtClean="0">
                <a:cs typeface="Times New Roman" charset="0"/>
              </a:rPr>
              <a:t> </a:t>
            </a:r>
            <a:r>
              <a:rPr lang="cs-CZ" sz="2800" b="1" i="1" dirty="0" err="1" smtClean="0">
                <a:cs typeface="Times New Roman" charset="0"/>
              </a:rPr>
              <a:t>pathogen</a:t>
            </a:r>
            <a:r>
              <a:rPr lang="cs-CZ" sz="2800" b="1" dirty="0" smtClean="0">
                <a:cs typeface="Times New Roman" charset="0"/>
              </a:rPr>
              <a:t>:</a:t>
            </a:r>
            <a:endParaRPr lang="cs-CZ" sz="2800" b="1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400" dirty="0" err="1" smtClean="0">
                <a:cs typeface="Times New Roman" charset="0"/>
              </a:rPr>
              <a:t>An</a:t>
            </a:r>
            <a:r>
              <a:rPr lang="cs-CZ" sz="2400" dirty="0" smtClean="0">
                <a:cs typeface="Times New Roman" charset="0"/>
              </a:rPr>
              <a:t> agent </a:t>
            </a:r>
            <a:r>
              <a:rPr lang="cs-CZ" sz="2400" dirty="0" err="1" smtClean="0">
                <a:cs typeface="Times New Roman" charset="0"/>
              </a:rPr>
              <a:t>capable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causing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only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when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host´s </a:t>
            </a:r>
            <a:r>
              <a:rPr lang="cs-CZ" sz="2400" dirty="0" err="1" smtClean="0">
                <a:cs typeface="Times New Roman" charset="0"/>
              </a:rPr>
              <a:t>resistance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is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impaired</a:t>
            </a:r>
            <a:r>
              <a:rPr lang="cs-CZ" sz="2400" dirty="0" smtClean="0">
                <a:cs typeface="Times New Roman" charset="0"/>
              </a:rPr>
              <a:t> (</a:t>
            </a:r>
            <a:r>
              <a:rPr lang="cs-CZ" sz="2400" dirty="0" err="1" smtClean="0">
                <a:cs typeface="Times New Roman" charset="0"/>
              </a:rPr>
              <a:t>e.g</a:t>
            </a:r>
            <a:r>
              <a:rPr lang="cs-CZ" sz="2400" dirty="0" smtClean="0">
                <a:cs typeface="Times New Roman" charset="0"/>
              </a:rPr>
              <a:t>. </a:t>
            </a: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patient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is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immunocompromised</a:t>
            </a:r>
            <a:r>
              <a:rPr lang="cs-CZ" sz="2400" dirty="0" smtClean="0">
                <a:cs typeface="Times New Roman" charset="0"/>
              </a:rPr>
              <a:t>).</a:t>
            </a:r>
            <a:endParaRPr lang="cs-CZ" sz="2400" dirty="0" smtClean="0"/>
          </a:p>
          <a:p>
            <a:pPr lvl="1" algn="just" eaLnBrk="1" hangingPunct="1">
              <a:lnSpc>
                <a:spcPct val="90000"/>
              </a:lnSpc>
              <a:defRPr/>
            </a:pPr>
            <a:r>
              <a:rPr lang="cs-CZ" sz="2400" dirty="0" err="1" smtClean="0">
                <a:cs typeface="Times New Roman" charset="0"/>
              </a:rPr>
              <a:t>An</a:t>
            </a:r>
            <a:r>
              <a:rPr lang="cs-CZ" sz="2400" dirty="0" smtClean="0">
                <a:cs typeface="Times New Roman" charset="0"/>
              </a:rPr>
              <a:t> agent </a:t>
            </a:r>
            <a:r>
              <a:rPr lang="cs-CZ" sz="2400" dirty="0" err="1" smtClean="0">
                <a:cs typeface="Times New Roman" charset="0"/>
              </a:rPr>
              <a:t>capable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of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causing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disease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only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>
                <a:cs typeface="Times New Roman" charset="0"/>
              </a:rPr>
              <a:t>when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/>
              <a:t>spread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site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normal</a:t>
            </a:r>
            <a:r>
              <a:rPr lang="cs-CZ" sz="2400" dirty="0" smtClean="0"/>
              <a:t> </a:t>
            </a:r>
            <a:r>
              <a:rPr lang="cs-CZ" sz="2400" dirty="0" err="1" smtClean="0"/>
              <a:t>bacterial</a:t>
            </a:r>
            <a:r>
              <a:rPr lang="cs-CZ" sz="2400" dirty="0" smtClean="0"/>
              <a:t> </a:t>
            </a:r>
            <a:r>
              <a:rPr lang="cs-CZ" sz="2400" dirty="0" err="1" smtClean="0"/>
              <a:t>microflora</a:t>
            </a:r>
            <a:r>
              <a:rPr lang="cs-CZ" sz="2400" dirty="0" smtClean="0"/>
              <a:t> to </a:t>
            </a:r>
            <a:r>
              <a:rPr lang="cs-CZ" sz="2400" dirty="0" err="1" smtClean="0">
                <a:cs typeface="Times New Roman" charset="0"/>
              </a:rPr>
              <a:t>the</a:t>
            </a:r>
            <a:r>
              <a:rPr lang="cs-CZ" sz="2400" dirty="0" smtClean="0">
                <a:cs typeface="Times New Roman" charset="0"/>
              </a:rPr>
              <a:t> </a:t>
            </a:r>
            <a:r>
              <a:rPr lang="cs-CZ" sz="2400" dirty="0" err="1" smtClean="0"/>
              <a:t>sterile</a:t>
            </a:r>
            <a:r>
              <a:rPr lang="cs-CZ" sz="2400" dirty="0" smtClean="0"/>
              <a:t> </a:t>
            </a:r>
            <a:r>
              <a:rPr lang="cs-CZ" sz="2400" dirty="0" err="1" smtClean="0"/>
              <a:t>tissue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organ.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4313"/>
            <a:ext cx="9001125" cy="609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microbial</a:t>
            </a:r>
            <a:r>
              <a:rPr lang="cs-CZ" sz="2800" dirty="0" smtClean="0"/>
              <a:t> flora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determined</a:t>
            </a:r>
            <a:r>
              <a:rPr lang="cs-CZ" sz="2800" dirty="0" smtClean="0"/>
              <a:t> by a variety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factors</a:t>
            </a:r>
            <a:r>
              <a:rPr lang="cs-CZ" sz="2800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 err="1" smtClean="0"/>
              <a:t>age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 smtClean="0"/>
              <a:t>diet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 err="1" smtClean="0"/>
              <a:t>hormonal</a:t>
            </a:r>
            <a:r>
              <a:rPr lang="cs-CZ" sz="2600" dirty="0" smtClean="0"/>
              <a:t> </a:t>
            </a:r>
            <a:r>
              <a:rPr lang="cs-CZ" sz="2600" dirty="0" err="1" smtClean="0"/>
              <a:t>state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 err="1" smtClean="0"/>
              <a:t>health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 err="1" smtClean="0"/>
              <a:t>personal</a:t>
            </a:r>
            <a:r>
              <a:rPr lang="cs-CZ" sz="2600" dirty="0" smtClean="0"/>
              <a:t> </a:t>
            </a:r>
            <a:r>
              <a:rPr lang="cs-CZ" sz="2600" dirty="0" err="1" smtClean="0"/>
              <a:t>hygiene</a:t>
            </a:r>
            <a:endParaRPr lang="cs-CZ" sz="2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human</a:t>
            </a:r>
            <a:r>
              <a:rPr lang="cs-CZ" sz="2800" dirty="0" smtClean="0"/>
              <a:t> fetus </a:t>
            </a:r>
            <a:r>
              <a:rPr lang="cs-CZ" sz="2800" dirty="0" err="1" smtClean="0"/>
              <a:t>lives</a:t>
            </a:r>
            <a:r>
              <a:rPr lang="cs-CZ" sz="2800" dirty="0" smtClean="0"/>
              <a:t> in a </a:t>
            </a:r>
            <a:r>
              <a:rPr lang="cs-CZ" sz="2800" dirty="0" err="1" smtClean="0"/>
              <a:t>protected</a:t>
            </a:r>
            <a:r>
              <a:rPr lang="cs-CZ" sz="2800" dirty="0" smtClean="0"/>
              <a:t>, </a:t>
            </a:r>
            <a:r>
              <a:rPr lang="cs-CZ" sz="2800" dirty="0" err="1" smtClean="0"/>
              <a:t>sterile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</a:t>
            </a:r>
            <a:r>
              <a:rPr lang="cs-CZ" sz="2800" dirty="0" smtClean="0"/>
              <a:t>,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newborn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exposed</a:t>
            </a:r>
            <a:r>
              <a:rPr lang="cs-CZ" sz="2800" dirty="0" smtClean="0"/>
              <a:t> to </a:t>
            </a:r>
            <a:r>
              <a:rPr lang="cs-CZ" sz="2800" dirty="0" err="1" smtClean="0"/>
              <a:t>microbes</a:t>
            </a:r>
            <a:r>
              <a:rPr lang="cs-CZ" sz="2800" dirty="0" smtClean="0"/>
              <a:t>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mother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environment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1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800" dirty="0" err="1" smtClean="0"/>
              <a:t>The</a:t>
            </a:r>
            <a:r>
              <a:rPr lang="cs-CZ" sz="2800" dirty="0" smtClean="0"/>
              <a:t> infant´s skin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colonized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, </a:t>
            </a:r>
            <a:r>
              <a:rPr lang="cs-CZ" sz="2800" dirty="0" err="1" smtClean="0"/>
              <a:t>followed</a:t>
            </a:r>
            <a:r>
              <a:rPr lang="cs-CZ" sz="2800" dirty="0" smtClean="0"/>
              <a:t> by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oropharynx</a:t>
            </a:r>
            <a:r>
              <a:rPr lang="cs-CZ" sz="2800" dirty="0" smtClean="0"/>
              <a:t>, </a:t>
            </a:r>
            <a:r>
              <a:rPr lang="cs-CZ" sz="2800" dirty="0" err="1" smtClean="0"/>
              <a:t>gastrointestinal</a:t>
            </a:r>
            <a:r>
              <a:rPr lang="cs-CZ" sz="2800" dirty="0" smtClean="0"/>
              <a:t> </a:t>
            </a:r>
            <a:r>
              <a:rPr lang="cs-CZ" sz="2800" dirty="0" err="1" smtClean="0"/>
              <a:t>tract</a:t>
            </a:r>
            <a:r>
              <a:rPr lang="cs-CZ" sz="2800" dirty="0" smtClean="0"/>
              <a:t>,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other</a:t>
            </a:r>
            <a:r>
              <a:rPr lang="cs-CZ" sz="2800" dirty="0" smtClean="0"/>
              <a:t> </a:t>
            </a:r>
            <a:r>
              <a:rPr lang="cs-CZ" sz="2800" dirty="0" err="1" smtClean="0"/>
              <a:t>mucosal</a:t>
            </a:r>
            <a:r>
              <a:rPr lang="cs-CZ" sz="2800" dirty="0" smtClean="0"/>
              <a:t> </a:t>
            </a:r>
            <a:r>
              <a:rPr lang="cs-CZ" sz="2800" dirty="0" err="1" smtClean="0"/>
              <a:t>surfaces</a:t>
            </a:r>
            <a:r>
              <a:rPr lang="cs-CZ" sz="28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7188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err="1" smtClean="0">
                <a:solidFill>
                  <a:srgbClr val="FF9933"/>
                </a:solidFill>
              </a:rPr>
              <a:t>Exposure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of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an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individual</a:t>
            </a:r>
            <a:r>
              <a:rPr lang="cs-CZ" sz="4000" dirty="0" smtClean="0">
                <a:solidFill>
                  <a:srgbClr val="FF9933"/>
                </a:solidFill>
              </a:rPr>
              <a:t> to </a:t>
            </a:r>
            <a:r>
              <a:rPr lang="cs-CZ" sz="4000" dirty="0" err="1" smtClean="0">
                <a:solidFill>
                  <a:srgbClr val="FF9933"/>
                </a:solidFill>
              </a:rPr>
              <a:t>bacteria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can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lead</a:t>
            </a:r>
            <a:r>
              <a:rPr lang="cs-CZ" sz="4000" dirty="0" smtClean="0">
                <a:solidFill>
                  <a:srgbClr val="FF9933"/>
                </a:solidFill>
              </a:rPr>
              <a:t> to </a:t>
            </a:r>
            <a:r>
              <a:rPr lang="cs-CZ" sz="4000" dirty="0" err="1" smtClean="0">
                <a:solidFill>
                  <a:srgbClr val="FF9933"/>
                </a:solidFill>
              </a:rPr>
              <a:t>one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of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three</a:t>
            </a:r>
            <a:r>
              <a:rPr lang="cs-CZ" sz="4000" dirty="0" smtClean="0">
                <a:solidFill>
                  <a:srgbClr val="FF9933"/>
                </a:solidFill>
              </a:rPr>
              <a:t> </a:t>
            </a:r>
            <a:r>
              <a:rPr lang="cs-CZ" sz="4000" dirty="0" err="1" smtClean="0">
                <a:solidFill>
                  <a:srgbClr val="FF9933"/>
                </a:solidFill>
              </a:rPr>
              <a:t>outcomes</a:t>
            </a:r>
            <a:r>
              <a:rPr lang="cs-CZ" sz="4000" dirty="0" smtClean="0">
                <a:solidFill>
                  <a:srgbClr val="FF9933"/>
                </a:solidFill>
              </a:rPr>
              <a:t>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28813"/>
            <a:ext cx="8893175" cy="4114800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transiently</a:t>
            </a:r>
            <a:r>
              <a:rPr lang="cs-CZ" dirty="0" smtClean="0"/>
              <a:t> </a:t>
            </a:r>
            <a:r>
              <a:rPr lang="cs-CZ" dirty="0" err="1" smtClean="0"/>
              <a:t>colonize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person.</a:t>
            </a:r>
          </a:p>
          <a:p>
            <a:pPr algn="just" eaLnBrk="1" hangingPunct="1">
              <a:defRPr/>
            </a:pPr>
            <a:endParaRPr lang="cs-CZ" dirty="0" smtClean="0"/>
          </a:p>
          <a:p>
            <a:pPr algn="just" eaLnBrk="1" hangingPunct="1"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permanently</a:t>
            </a:r>
            <a:r>
              <a:rPr lang="cs-CZ" dirty="0" smtClean="0"/>
              <a:t> </a:t>
            </a:r>
            <a:r>
              <a:rPr lang="cs-CZ" dirty="0" err="1" smtClean="0"/>
              <a:t>colonize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person.</a:t>
            </a:r>
          </a:p>
          <a:p>
            <a:pPr algn="just" eaLnBrk="1" hangingPunct="1">
              <a:defRPr/>
            </a:pPr>
            <a:endParaRPr lang="cs-CZ" dirty="0" smtClean="0"/>
          </a:p>
          <a:p>
            <a:pPr algn="just" eaLnBrk="1" hangingPunct="1">
              <a:defRPr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produce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.</a:t>
            </a:r>
          </a:p>
          <a:p>
            <a:pPr algn="just"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8820150" cy="64293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understanding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microbiology</a:t>
            </a:r>
            <a:r>
              <a:rPr lang="cs-CZ" dirty="0" smtClean="0"/>
              <a:t> </a:t>
            </a:r>
            <a:r>
              <a:rPr lang="cs-CZ" dirty="0" err="1" smtClean="0"/>
              <a:t>requires</a:t>
            </a:r>
            <a:r>
              <a:rPr lang="cs-CZ" dirty="0" smtClean="0"/>
              <a:t> </a:t>
            </a:r>
            <a:r>
              <a:rPr lang="cs-CZ" dirty="0" err="1" smtClean="0"/>
              <a:t>knowledge</a:t>
            </a:r>
            <a:r>
              <a:rPr lang="cs-CZ" dirty="0" smtClean="0"/>
              <a:t> not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classes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r>
              <a:rPr lang="cs-CZ" dirty="0" smtClean="0"/>
              <a:t> </a:t>
            </a:r>
            <a:r>
              <a:rPr lang="cs-CZ" dirty="0" err="1" smtClean="0"/>
              <a:t>but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propensity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causing</a:t>
            </a:r>
            <a:r>
              <a:rPr lang="cs-CZ" dirty="0" smtClean="0"/>
              <a:t> </a:t>
            </a:r>
            <a:r>
              <a:rPr lang="cs-CZ" dirty="0" err="1" smtClean="0"/>
              <a:t>disease</a:t>
            </a:r>
            <a:r>
              <a:rPr lang="cs-CZ" dirty="0" smtClean="0"/>
              <a:t>.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dirty="0" err="1" smtClean="0"/>
              <a:t>Strict</a:t>
            </a:r>
            <a:r>
              <a:rPr lang="cs-CZ" dirty="0" smtClean="0"/>
              <a:t> </a:t>
            </a:r>
            <a:r>
              <a:rPr lang="cs-CZ" dirty="0" err="1" smtClean="0"/>
              <a:t>pathogens</a:t>
            </a:r>
            <a:r>
              <a:rPr lang="cs-CZ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i="1" dirty="0" err="1" smtClean="0"/>
              <a:t>Mycobacterium</a:t>
            </a:r>
            <a:r>
              <a:rPr lang="cs-CZ" i="1" dirty="0" smtClean="0"/>
              <a:t> </a:t>
            </a:r>
            <a:r>
              <a:rPr lang="cs-CZ" i="1" dirty="0" err="1" smtClean="0"/>
              <a:t>tuberculosis</a:t>
            </a:r>
            <a:r>
              <a:rPr lang="cs-CZ" i="1" dirty="0" smtClean="0"/>
              <a:t>,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cs-CZ" i="1" dirty="0" smtClean="0"/>
              <a:t>	</a:t>
            </a:r>
            <a:r>
              <a:rPr lang="cs-CZ" i="1" dirty="0" err="1" smtClean="0"/>
              <a:t>Neisseria</a:t>
            </a:r>
            <a:r>
              <a:rPr lang="cs-CZ" i="1" dirty="0" smtClean="0"/>
              <a:t> </a:t>
            </a:r>
            <a:r>
              <a:rPr lang="cs-CZ" i="1" dirty="0" err="1" smtClean="0"/>
              <a:t>gonorrhoeae</a:t>
            </a:r>
            <a:r>
              <a:rPr lang="cs-CZ" i="1" dirty="0" smtClean="0"/>
              <a:t>, </a:t>
            </a:r>
            <a:r>
              <a:rPr lang="cs-CZ" i="1" dirty="0" err="1" smtClean="0"/>
              <a:t>Francisella</a:t>
            </a:r>
            <a:r>
              <a:rPr lang="cs-CZ" i="1" dirty="0" smtClean="0"/>
              <a:t> </a:t>
            </a:r>
            <a:r>
              <a:rPr lang="cs-CZ" i="1" dirty="0" err="1" smtClean="0"/>
              <a:t>tularensis</a:t>
            </a:r>
            <a:r>
              <a:rPr lang="cs-CZ" i="1" dirty="0" smtClean="0"/>
              <a:t>, Plasmodium</a:t>
            </a:r>
            <a:r>
              <a:rPr lang="cs-CZ" dirty="0" smtClean="0"/>
              <a:t> </a:t>
            </a:r>
            <a:r>
              <a:rPr lang="cs-CZ" dirty="0" err="1" smtClean="0"/>
              <a:t>spp</a:t>
            </a:r>
            <a:r>
              <a:rPr lang="cs-CZ" dirty="0" smtClean="0"/>
              <a:t>., rabies virus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cs-CZ" sz="12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dirty="0" err="1" smtClean="0"/>
              <a:t>Opportunistic</a:t>
            </a:r>
            <a:r>
              <a:rPr lang="cs-CZ" dirty="0" smtClean="0"/>
              <a:t> </a:t>
            </a:r>
            <a:r>
              <a:rPr lang="cs-CZ" dirty="0" err="1" smtClean="0"/>
              <a:t>pathogens</a:t>
            </a:r>
            <a:r>
              <a:rPr lang="cs-CZ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err="1" smtClean="0"/>
              <a:t>e.g</a:t>
            </a:r>
            <a:r>
              <a:rPr lang="cs-CZ" dirty="0" smtClean="0"/>
              <a:t>. bacteria that are typically members of the human ´s normal microflora (</a:t>
            </a:r>
            <a:r>
              <a:rPr lang="cs-CZ" i="1" dirty="0" smtClean="0"/>
              <a:t>Staphylococcus </a:t>
            </a:r>
            <a:r>
              <a:rPr lang="en-US" i="1" dirty="0" err="1" smtClean="0"/>
              <a:t>epidermidis</a:t>
            </a:r>
            <a:r>
              <a:rPr lang="en-US" i="1" dirty="0" smtClean="0"/>
              <a:t> </a:t>
            </a:r>
            <a:r>
              <a:rPr lang="cs-CZ" i="1" dirty="0" smtClean="0"/>
              <a:t>, Escherichia coli</a:t>
            </a:r>
            <a:r>
              <a:rPr lang="cs-CZ" dirty="0" smtClean="0"/>
              <a:t> and other)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90800"/>
            <a:ext cx="83820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cs typeface="Times New Roman" charset="0"/>
              </a:rPr>
              <a:t>In 1884, Robert Koch proposed a series of postulates in his treatise on </a:t>
            </a:r>
            <a:r>
              <a:rPr lang="cs-CZ" sz="3200" i="1" dirty="0" smtClean="0">
                <a:cs typeface="Times New Roman" charset="0"/>
              </a:rPr>
              <a:t>Mycobacterium tuberculosis and tuberculosis</a:t>
            </a:r>
            <a:r>
              <a:rPr lang="cs-CZ" sz="3200" dirty="0" smtClean="0">
                <a:cs typeface="Times New Roman" charset="0"/>
              </a:rPr>
              <a:t>.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>
                <a:cs typeface="Times New Roman" charset="0"/>
              </a:rPr>
              <a:t>These postulates have been applied more broadly to link many specific bacterial species with particular diseases.</a:t>
            </a:r>
            <a:r>
              <a:rPr lang="cs-CZ" sz="2400" dirty="0" smtClean="0">
                <a:cs typeface="Times New Roman" charset="0"/>
              </a:rPr>
              <a:t>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>
                <a:solidFill>
                  <a:srgbClr val="FF9933"/>
                </a:solidFill>
                <a:cs typeface="Times New Roman" charset="0"/>
              </a:rPr>
              <a:t>Koch´s postulates</a:t>
            </a:r>
            <a:r>
              <a:rPr lang="en-US" sz="2400" dirty="0" smtClean="0">
                <a:solidFill>
                  <a:srgbClr val="FF9933"/>
                </a:solidFill>
                <a:cs typeface="Times New Roman" charset="0"/>
              </a:rPr>
              <a:t>     (GERM THEORY)</a:t>
            </a:r>
            <a:r>
              <a:rPr lang="en-US" sz="3200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en-US" sz="3200" dirty="0" smtClean="0">
                <a:solidFill>
                  <a:srgbClr val="FF9933"/>
                </a:solidFill>
                <a:cs typeface="Times New Roman" charset="0"/>
              </a:rPr>
            </a:br>
            <a:r>
              <a:rPr lang="cs-CZ" sz="3200" dirty="0" smtClean="0">
                <a:solidFill>
                  <a:srgbClr val="FF9933"/>
                </a:solidFill>
                <a:cs typeface="Times New Roman" charset="0"/>
              </a:rPr>
              <a:t> are summarized as follows:</a:t>
            </a:r>
            <a:r>
              <a:rPr lang="cs-CZ" sz="2400" dirty="0" smtClean="0">
                <a:solidFill>
                  <a:srgbClr val="FF9933"/>
                </a:solidFill>
                <a:cs typeface="Times New Roman" charset="0"/>
              </a:rPr>
              <a:t/>
            </a:r>
            <a:br>
              <a:rPr lang="cs-CZ" sz="2400" dirty="0" smtClean="0">
                <a:solidFill>
                  <a:srgbClr val="FF9933"/>
                </a:solidFill>
                <a:cs typeface="Times New Roman" charset="0"/>
              </a:rPr>
            </a:br>
            <a:endParaRPr lang="cs-CZ" sz="2400" dirty="0" smtClean="0">
              <a:solidFill>
                <a:srgbClr val="FF9933"/>
              </a:solidFill>
              <a:cs typeface="Times New Roman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458200" cy="4114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 smtClean="0">
                <a:cs typeface="Times New Roman" charset="0"/>
              </a:rPr>
              <a:t>The microorganism should be found in all cases of the disease in question, and its distribution in the body should be in accordancce with the lesions observed.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 smtClean="0">
                <a:cs typeface="Times New Roman" charset="0"/>
              </a:rPr>
              <a:t>The microo</a:t>
            </a:r>
            <a:r>
              <a:rPr lang="cs-CZ" sz="2600" dirty="0" smtClean="0"/>
              <a:t>r</a:t>
            </a:r>
            <a:r>
              <a:rPr lang="cs-CZ" sz="2600" dirty="0" smtClean="0">
                <a:cs typeface="Times New Roman" charset="0"/>
              </a:rPr>
              <a:t>ganism should be grown in pure culture in vitro (or outsite the body of the host) for several generations.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 smtClean="0">
                <a:cs typeface="Times New Roman" charset="0"/>
              </a:rPr>
              <a:t>When such a pure culture is inoculated into susceptible animal species, the typical disease must result.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 smtClean="0">
              <a:cs typeface="Times New Roman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600" dirty="0" smtClean="0">
                <a:cs typeface="Times New Roman" charset="0"/>
              </a:rPr>
              <a:t>The microorganism must again be isolated from the lesions of such experimentally produced disease.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600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CC99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B98AE7"/>
      </a:accent6>
      <a:hlink>
        <a:srgbClr val="6600CC"/>
      </a:hlink>
      <a:folHlink>
        <a:srgbClr val="6699FF"/>
      </a:folHlink>
    </a:clrScheme>
    <a:fontScheme name="Azur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Azure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prsky">
  <a:themeElements>
    <a:clrScheme name="Paprsky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apr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prsky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aprsky">
  <a:themeElements>
    <a:clrScheme name="Paprsky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aprs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prsky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prsky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نسق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Designs\Azure.pot</Template>
  <TotalTime>45</TotalTime>
  <Pages>7788752</Pages>
  <Words>495</Words>
  <Application>Microsoft Office PowerPoint</Application>
  <PresentationFormat>عرض على الشاشة (3:4)‏</PresentationFormat>
  <Paragraphs>106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3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Azure</vt:lpstr>
      <vt:lpstr>1_Paprsky</vt:lpstr>
      <vt:lpstr>2_Paprsky</vt:lpstr>
      <vt:lpstr>الشريحة 1</vt:lpstr>
      <vt:lpstr>Basic terms frequently used in describing aspects of pathogenesis:</vt:lpstr>
      <vt:lpstr>Basic terms frequently used in describing aspects of pathogenesis:</vt:lpstr>
      <vt:lpstr>Basic terms frequently used in describing aspects of pathogenesis:</vt:lpstr>
      <vt:lpstr>الشريحة 5</vt:lpstr>
      <vt:lpstr>Exposure of an individual to bacteria can lead to one of three outcomes:</vt:lpstr>
      <vt:lpstr>الشريحة 7</vt:lpstr>
      <vt:lpstr>  In 1884, Robert Koch proposed a series of postulates in his treatise on Mycobacterium tuberculosis and tuberculosis.   These postulates have been applied more broadly to link many specific bacterial species with particular diseases. </vt:lpstr>
      <vt:lpstr>Koch´s postulates     (GERM THEORY)  are summarized as follows: </vt:lpstr>
      <vt:lpstr>Koch’s Postulates</vt:lpstr>
      <vt:lpstr>Exceptions to Koch’s Postulates</vt:lpstr>
      <vt:lpstr>Virulence Factors of Infectious Disease</vt:lpstr>
      <vt:lpstr>Extracellular Enzymes</vt:lpstr>
      <vt:lpstr>Toxins</vt:lpstr>
      <vt:lpstr>A Comparison of Bacterial Exotoxins and Endotoxins</vt:lpstr>
      <vt:lpstr>Exotoxins associated with diarrheal diseases</vt:lpstr>
      <vt:lpstr>Antiphagocytic Factors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 Introduction to class</dc:title>
  <dc:creator>Multimedia Development Lab</dc:creator>
  <cp:lastModifiedBy>alnfoth</cp:lastModifiedBy>
  <cp:revision>8805617</cp:revision>
  <cp:lastPrinted>1999-11-13T18:57:23Z</cp:lastPrinted>
  <dcterms:created xsi:type="dcterms:W3CDTF">1995-06-17T23:31:02Z</dcterms:created>
  <dcterms:modified xsi:type="dcterms:W3CDTF">2017-10-02T08:14:56Z</dcterms:modified>
</cp:coreProperties>
</file>